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301" r:id="rId4"/>
    <p:sldId id="289" r:id="rId5"/>
    <p:sldId id="302" r:id="rId6"/>
    <p:sldId id="304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295" r:id="rId15"/>
    <p:sldId id="294" r:id="rId16"/>
    <p:sldId id="296" r:id="rId17"/>
    <p:sldId id="297" r:id="rId18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zh-CN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单击此处编辑母版标题样式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5/19/20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3770437-F6B3-4E6E-B5D2-13A8DBE2C59E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单击此处编辑母版标题样式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Level单击此处编辑母版文本样式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第二级</a:t>
            </a:r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第三级</a:t>
            </a:r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第四级</a:t>
            </a:r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第五级</a:t>
            </a:r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5/19/20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E668052-A266-4122-9E58-765629041320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zh-CN" sz="6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Meeting
0</a:t>
            </a:r>
            <a:r>
              <a:rPr lang="en-US" altLang="zh-CN" sz="6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7</a:t>
            </a:r>
            <a:r>
              <a:rPr lang="zh-CN" sz="6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/</a:t>
            </a:r>
            <a:r>
              <a:rPr lang="en-US" altLang="zh-CN" sz="6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0</a:t>
            </a:r>
            <a:r>
              <a:rPr lang="en-US" altLang="zh-CN" sz="6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3</a:t>
            </a:r>
            <a:r>
              <a:rPr lang="zh-CN" sz="6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/2020</a:t>
            </a:r>
            <a:endParaRPr lang="zh-C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Shuo Zhang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E1DB7F5-63D0-4146-8D5D-D7896FCBE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19419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576D910-36A7-4342-8725-67027B9904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6" r="14999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20F58D2-E82C-354F-B5E5-1029DCC1E1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9" r="1440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6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ED159E1-F58A-8C4F-A87D-4B6140C0A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 r="25236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682ABEF-9FD6-3C43-A42E-C914E8B31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7" r="17758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C5EDEE6-064E-E54F-B604-D232946953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8" r="14078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8E531EF-2504-B747-97FC-DD557FF68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r="20121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84866B-60EE-BC4D-BFCF-0FA849F20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r="16393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2ADFEAD-E5AE-0F49-83D9-8D22086E29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600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3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80755D29-69B2-6448-B32B-BD1E071B318E}"/>
              </a:ext>
            </a:extLst>
          </p:cNvPr>
          <p:cNvSpPr txBox="1"/>
          <p:nvPr/>
        </p:nvSpPr>
        <p:spPr>
          <a:xfrm>
            <a:off x="1429576" y="266960"/>
            <a:ext cx="10515240" cy="736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Hand PPO Training Issue</a:t>
            </a:r>
            <a:endParaRPr lang="zh-CN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CustomShape 2">
            <a:extLst>
              <a:ext uri="{FF2B5EF4-FFF2-40B4-BE49-F238E27FC236}">
                <a16:creationId xmlns:a16="http://schemas.microsoft.com/office/drawing/2014/main" id="{2009ED9B-9E3F-5C42-9F3D-3C3E4E1A8951}"/>
              </a:ext>
            </a:extLst>
          </p:cNvPr>
          <p:cNvSpPr/>
          <p:nvPr/>
        </p:nvSpPr>
        <p:spPr>
          <a:xfrm>
            <a:off x="1429576" y="1493828"/>
            <a:ext cx="9071623" cy="7369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Returns are not stable.</a:t>
            </a: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aybe I need to use a smaller learning rate and train more steps.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773E3B9-040E-0349-8D5E-6CBC99DC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2371725"/>
            <a:ext cx="9071623" cy="37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24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80755D29-69B2-6448-B32B-BD1E071B318E}"/>
              </a:ext>
            </a:extLst>
          </p:cNvPr>
          <p:cNvSpPr txBox="1"/>
          <p:nvPr/>
        </p:nvSpPr>
        <p:spPr>
          <a:xfrm>
            <a:off x="1429576" y="266960"/>
            <a:ext cx="10515240" cy="736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Hand PPO: Goal Loc 8</a:t>
            </a:r>
          </a:p>
          <a:p>
            <a:pPr>
              <a:lnSpc>
                <a:spcPct val="90000"/>
              </a:lnSpc>
            </a:pPr>
            <a:r>
              <a:rPr lang="en-US" sz="4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rate: 1e-5; 10 million timesteps</a:t>
            </a:r>
            <a:r>
              <a:rPr lang="en-US" altLang="zh-CN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zh-CN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FE7AB345-0FED-944D-8D3F-58937A0B921D}"/>
              </a:ext>
            </a:extLst>
          </p:cNvPr>
          <p:cNvSpPr/>
          <p:nvPr/>
        </p:nvSpPr>
        <p:spPr>
          <a:xfrm>
            <a:off x="3920333" y="4956605"/>
            <a:ext cx="4295101" cy="3817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 c</a:t>
            </a:r>
            <a:r>
              <a:rPr lang="en-US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ontrol reward (from seed 0 to seed 4)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2A92F2-138F-1049-B02E-A82E9ECC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6" y="1223577"/>
            <a:ext cx="3657600" cy="27432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CBE1D1-E18A-9940-9905-0593D589B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68" y="1152525"/>
            <a:ext cx="3657600" cy="27432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FF33B8-B428-2F4F-A693-E07B67E07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81" y="1223577"/>
            <a:ext cx="3657599" cy="2743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345468-5FCB-634D-A9F2-AC8872AA3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6" y="3966777"/>
            <a:ext cx="3657600" cy="27432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9B1638-3D5E-434F-A844-38210E9A3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75" y="3814377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22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80755D29-69B2-6448-B32B-BD1E071B318E}"/>
              </a:ext>
            </a:extLst>
          </p:cNvPr>
          <p:cNvSpPr txBox="1"/>
          <p:nvPr/>
        </p:nvSpPr>
        <p:spPr>
          <a:xfrm>
            <a:off x="1429576" y="266960"/>
            <a:ext cx="10515240" cy="736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Hand PPO: </a:t>
            </a:r>
            <a:r>
              <a:rPr lang="en-US" altLang="zh-CN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Goal Locations</a:t>
            </a:r>
            <a:endParaRPr lang="en-US" altLang="zh-CN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en-US" sz="4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rate: 1e-5; 10 million timesteps</a:t>
            </a:r>
            <a:r>
              <a:rPr lang="en-US" altLang="zh-CN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zh-CN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FE7AB345-0FED-944D-8D3F-58937A0B921D}"/>
              </a:ext>
            </a:extLst>
          </p:cNvPr>
          <p:cNvSpPr/>
          <p:nvPr/>
        </p:nvSpPr>
        <p:spPr>
          <a:xfrm>
            <a:off x="1794898" y="6418497"/>
            <a:ext cx="3622105" cy="345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 c</a:t>
            </a:r>
            <a:r>
              <a:rPr lang="en-US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ontrol reward: Goal Loc 7</a:t>
            </a: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BC01E13C-5FED-D646-BAF4-0D33EE0A709A}"/>
              </a:ext>
            </a:extLst>
          </p:cNvPr>
          <p:cNvSpPr/>
          <p:nvPr/>
        </p:nvSpPr>
        <p:spPr>
          <a:xfrm>
            <a:off x="7368384" y="6418497"/>
            <a:ext cx="3622105" cy="345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 c</a:t>
            </a:r>
            <a:r>
              <a:rPr lang="en-US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ontrol reward: Goal Loc 0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6C06E1-CC06-2749-95B5-0E374E2D5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14" y="1870552"/>
            <a:ext cx="5370002" cy="402750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B53C3-6980-DE42-843E-E01FA506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64" y="1865550"/>
            <a:ext cx="5376672" cy="40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37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80755D29-69B2-6448-B32B-BD1E071B318E}"/>
              </a:ext>
            </a:extLst>
          </p:cNvPr>
          <p:cNvSpPr txBox="1"/>
          <p:nvPr/>
        </p:nvSpPr>
        <p:spPr>
          <a:xfrm>
            <a:off x="558719" y="251051"/>
            <a:ext cx="10515240" cy="736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Do List</a:t>
            </a:r>
            <a:endParaRPr lang="zh-CN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B57309AF-CADB-A743-90DC-67DEC99257E9}"/>
              </a:ext>
            </a:extLst>
          </p:cNvPr>
          <p:cNvSpPr/>
          <p:nvPr/>
        </p:nvSpPr>
        <p:spPr>
          <a:xfrm>
            <a:off x="0" y="1081747"/>
            <a:ext cx="10025743" cy="5389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1"/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Fix the issues of PPO training on real hand model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(Hyperparameter search: Learning rate, Number of train steps, etc.)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 a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-package for rollouts of the real hand.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(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Avishai’s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previous rollout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-package only works on the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Motoman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setup)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wether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the trained real hand dynamics model also works with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Mridul’s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new data or not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 rollouts for A* and PPO policy on real hand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 on our new online method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DB7B4730-B0E1-EF40-9A46-26384654D725}"/>
              </a:ext>
            </a:extLst>
          </p:cNvPr>
          <p:cNvSpPr/>
          <p:nvPr/>
        </p:nvSpPr>
        <p:spPr>
          <a:xfrm rot="10800000">
            <a:off x="8371113" y="2159994"/>
            <a:ext cx="2249492" cy="17145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7EA6B-1E9C-B54A-8FCB-0F54F33D7E3B}"/>
              </a:ext>
            </a:extLst>
          </p:cNvPr>
          <p:cNvSpPr txBox="1"/>
          <p:nvPr/>
        </p:nvSpPr>
        <p:spPr>
          <a:xfrm>
            <a:off x="8280841" y="894298"/>
            <a:ext cx="39111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Mridul</a:t>
            </a:r>
            <a:r>
              <a:rPr lang="en-US" dirty="0"/>
              <a:t>:</a:t>
            </a:r>
          </a:p>
          <a:p>
            <a:r>
              <a:rPr lang="en-US" dirty="0"/>
              <a:t>- Fix the issues of marker tracking</a:t>
            </a:r>
          </a:p>
          <a:p>
            <a:r>
              <a:rPr lang="en-US" dirty="0"/>
              <a:t>- Collect several episodes of data for testing my trained dynamics model</a:t>
            </a:r>
          </a:p>
        </p:txBody>
      </p:sp>
    </p:spTree>
    <p:extLst>
      <p:ext uri="{BB962C8B-B14F-4D97-AF65-F5344CB8AC3E}">
        <p14:creationId xmlns:p14="http://schemas.microsoft.com/office/powerpoint/2010/main" val="1083452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80755D29-69B2-6448-B32B-BD1E071B318E}"/>
              </a:ext>
            </a:extLst>
          </p:cNvPr>
          <p:cNvSpPr txBox="1"/>
          <p:nvPr/>
        </p:nvSpPr>
        <p:spPr>
          <a:xfrm>
            <a:off x="610474" y="156451"/>
            <a:ext cx="10515240" cy="736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Progress</a:t>
            </a:r>
            <a:endParaRPr lang="zh-CN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C6CB92E-AE45-FE48-9B3A-4F37E5163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3" y="1903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36577D-2737-CE4A-BDFF-387EC0AAF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578"/>
              </p:ext>
            </p:extLst>
          </p:nvPr>
        </p:nvGraphicFramePr>
        <p:xfrm>
          <a:off x="41158" y="1230086"/>
          <a:ext cx="1210968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772">
                  <a:extLst>
                    <a:ext uri="{9D8B030D-6E8A-4147-A177-3AD203B41FA5}">
                      <a16:colId xmlns:a16="http://schemas.microsoft.com/office/drawing/2014/main" val="1997434144"/>
                    </a:ext>
                  </a:extLst>
                </a:gridCol>
                <a:gridCol w="2017772">
                  <a:extLst>
                    <a:ext uri="{9D8B030D-6E8A-4147-A177-3AD203B41FA5}">
                      <a16:colId xmlns:a16="http://schemas.microsoft.com/office/drawing/2014/main" val="331195222"/>
                    </a:ext>
                  </a:extLst>
                </a:gridCol>
                <a:gridCol w="2017772">
                  <a:extLst>
                    <a:ext uri="{9D8B030D-6E8A-4147-A177-3AD203B41FA5}">
                      <a16:colId xmlns:a16="http://schemas.microsoft.com/office/drawing/2014/main" val="2127895198"/>
                    </a:ext>
                  </a:extLst>
                </a:gridCol>
                <a:gridCol w="2020824">
                  <a:extLst>
                    <a:ext uri="{9D8B030D-6E8A-4147-A177-3AD203B41FA5}">
                      <a16:colId xmlns:a16="http://schemas.microsoft.com/office/drawing/2014/main" val="701443366"/>
                    </a:ext>
                  </a:extLst>
                </a:gridCol>
                <a:gridCol w="2017772">
                  <a:extLst>
                    <a:ext uri="{9D8B030D-6E8A-4147-A177-3AD203B41FA5}">
                      <a16:colId xmlns:a16="http://schemas.microsoft.com/office/drawing/2014/main" val="440867991"/>
                    </a:ext>
                  </a:extLst>
                </a:gridCol>
                <a:gridCol w="2017772">
                  <a:extLst>
                    <a:ext uri="{9D8B030D-6E8A-4147-A177-3AD203B41FA5}">
                      <a16:colId xmlns:a16="http://schemas.microsoft.com/office/drawing/2014/main" val="42011516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A*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A* Rollout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PPO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PPO Rollout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04548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err="1"/>
                        <a:t>Acrobot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Need to discuss in more details</a:t>
                      </a:r>
                    </a:p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89381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Reacher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Need to discuss in more details</a:t>
                      </a:r>
                    </a:p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09609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Gazebo Hand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(normal obstacles + horseshoe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Need to discuss in more details</a:t>
                      </a:r>
                    </a:p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2684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Real Had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 obstacles)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Wait for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Mridul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1" dirty="0"/>
                        <a:t>until the marker issues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In Progress </a:t>
                      </a:r>
                    </a:p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(Hyperparameter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Wait for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Mridul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1" dirty="0"/>
                        <a:t>until the marker issues 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Need to discuss in more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52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5675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80755D29-69B2-6448-B32B-BD1E071B318E}"/>
              </a:ext>
            </a:extLst>
          </p:cNvPr>
          <p:cNvSpPr txBox="1"/>
          <p:nvPr/>
        </p:nvSpPr>
        <p:spPr>
          <a:xfrm>
            <a:off x="545160" y="239823"/>
            <a:ext cx="10515240" cy="7369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zh-CN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Hand Dynamic Model </a:t>
            </a:r>
          </a:p>
          <a:p>
            <a:pPr>
              <a:lnSpc>
                <a:spcPct val="90000"/>
              </a:lnSpc>
            </a:pPr>
            <a:r>
              <a:rPr lang="en-US" altLang="zh-CN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(missing z values are calculated)</a:t>
            </a:r>
            <a:endParaRPr lang="zh-CN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C889527E-EACB-9E4B-BB5E-F1156155C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964"/>
            <a:ext cx="4420578" cy="5494968"/>
          </a:xfrm>
          <a:prstGeom prst="rect">
            <a:avLst/>
          </a:prstGeom>
        </p:spPr>
      </p:pic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02AA0B57-E29B-E74D-BBF0-1687EF68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18" y="1305697"/>
            <a:ext cx="4555163" cy="5143501"/>
          </a:xfrm>
          <a:prstGeom prst="rect">
            <a:avLst/>
          </a:prstGeom>
        </p:spPr>
      </p:pic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20186C8C-3E41-1D44-94A8-125BC389F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131214"/>
            <a:ext cx="4454191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239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DC23035-8A24-EC4A-8548-1204F89AC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r="13166"/>
          <a:stretch/>
        </p:blipFill>
        <p:spPr>
          <a:xfrm>
            <a:off x="2" y="10"/>
            <a:ext cx="4063593" cy="685799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690382C-FA6F-854A-936A-9F2591582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r="7090"/>
          <a:stretch/>
        </p:blipFill>
        <p:spPr>
          <a:xfrm>
            <a:off x="4064204" y="10"/>
            <a:ext cx="4063593" cy="685799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8739A91-05AA-1644-825E-374E26C3A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r="4090"/>
          <a:stretch/>
        </p:blipFill>
        <p:spPr>
          <a:xfrm>
            <a:off x="8128407" y="10"/>
            <a:ext cx="40635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4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CA8C5D1-E42A-0845-8163-D7683EB09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r="9561"/>
          <a:stretch/>
        </p:blipFill>
        <p:spPr>
          <a:xfrm>
            <a:off x="2" y="10"/>
            <a:ext cx="4063593" cy="685799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90EFE71-047C-4C41-A84D-285645DEA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r="18747"/>
          <a:stretch/>
        </p:blipFill>
        <p:spPr>
          <a:xfrm>
            <a:off x="4064204" y="10"/>
            <a:ext cx="4063593" cy="6857990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9EC41DB-2F59-174D-960B-A9C68348B7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r="17111"/>
          <a:stretch/>
        </p:blipFill>
        <p:spPr>
          <a:xfrm>
            <a:off x="8128407" y="10"/>
            <a:ext cx="40635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8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F0EC8B3-A192-0347-B9FF-461146172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03561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AE7CD8E-9BB0-AC44-9B43-1BDB11943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8" y="0"/>
            <a:ext cx="5206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9510F24-0054-464C-8F78-B35EF9F8A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50" y="28575"/>
            <a:ext cx="6580144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2359543-C22C-F147-B6C3-8FC32A96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6" y="0"/>
            <a:ext cx="5338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97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BA296CC-AF02-044E-9B62-86E897631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10" y="0"/>
            <a:ext cx="5238944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7D65E1A-FE4E-AF42-BD9E-A524A5DA7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455" y="0"/>
            <a:ext cx="4750097" cy="6858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BECF5BC-D18E-0847-848D-1D28B9D00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740" y="0"/>
            <a:ext cx="4658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1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71F6687-351E-6E47-80E6-A5903414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11670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9608E86-93F5-5E49-A851-64FCDE295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" r="19004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DDF6979-6B3B-944D-93E6-6DDACC22A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r="11702" b="-2"/>
          <a:stretch/>
        </p:blipFill>
        <p:spPr>
          <a:xfrm>
            <a:off x="825912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1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293</Words>
  <Application>Microsoft Macintosh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微软雅黑 Light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张硕 张硕</dc:creator>
  <cp:lastModifiedBy>张硕 张硕</cp:lastModifiedBy>
  <cp:revision>2</cp:revision>
  <dcterms:created xsi:type="dcterms:W3CDTF">2020-07-03T16:02:09Z</dcterms:created>
  <dcterms:modified xsi:type="dcterms:W3CDTF">2020-07-03T16:03:59Z</dcterms:modified>
</cp:coreProperties>
</file>